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2A8A2-C37E-42E0-9018-6123DCD0FA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E89C922-23CE-450C-8F90-213BA2163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EF8147C5-630C-4710-B229-37BC70C9D964}"/>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5" name="Footer Placeholder 4">
            <a:extLst>
              <a:ext uri="{FF2B5EF4-FFF2-40B4-BE49-F238E27FC236}">
                <a16:creationId xmlns:a16="http://schemas.microsoft.com/office/drawing/2014/main" id="{7AB8DA7C-DCDC-4E36-9F6B-1923B1FA969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19EB3E2-4DB6-4D26-8C33-4AD3C6FCE579}"/>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351094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886A-70B6-488E-A6AF-AB3A28442782}"/>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A96A00A-1E75-4AF7-B1EA-5309FFE6F3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8AD387D-D460-4442-9B9D-F8E8F2225D3C}"/>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5" name="Footer Placeholder 4">
            <a:extLst>
              <a:ext uri="{FF2B5EF4-FFF2-40B4-BE49-F238E27FC236}">
                <a16:creationId xmlns:a16="http://schemas.microsoft.com/office/drawing/2014/main" id="{5D7B37B8-3695-4FDA-A5F8-D9AD5762F4A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D9C94FC-4160-4155-B275-5107F413FEA7}"/>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59763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4F2301-EBAA-4298-8FA5-888E0B3AD6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5FEBDF5-BAEB-4CD3-B522-87627052AE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4C3652A-9AE8-47A3-BCDB-7A893040A886}"/>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5" name="Footer Placeholder 4">
            <a:extLst>
              <a:ext uri="{FF2B5EF4-FFF2-40B4-BE49-F238E27FC236}">
                <a16:creationId xmlns:a16="http://schemas.microsoft.com/office/drawing/2014/main" id="{8C0B0104-D944-4C29-8715-46BB0FCFEF3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3D60ADF-5DDC-4916-B391-23B2B51E15B5}"/>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359032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4243-450E-4865-81A2-7F48680578A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E641239-D874-401D-B3B1-36EDBD1F28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C800B3B-209A-4909-96AD-A4E5AB4163C7}"/>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5" name="Footer Placeholder 4">
            <a:extLst>
              <a:ext uri="{FF2B5EF4-FFF2-40B4-BE49-F238E27FC236}">
                <a16:creationId xmlns:a16="http://schemas.microsoft.com/office/drawing/2014/main" id="{8BC0D67A-F67C-4F6F-A715-A5F3C392636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C59CD94-58D1-4348-8C7C-FC9D86010B80}"/>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330834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C58C6-B144-4B7D-8D7C-BBD797C47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B386CA9D-2CBC-4DB2-AFFC-98F3B476CD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1C974A-40D5-4808-B028-40FD7256F47F}"/>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5" name="Footer Placeholder 4">
            <a:extLst>
              <a:ext uri="{FF2B5EF4-FFF2-40B4-BE49-F238E27FC236}">
                <a16:creationId xmlns:a16="http://schemas.microsoft.com/office/drawing/2014/main" id="{D30156AC-B396-429D-A00A-A29ABC5B1AF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06B81BE-3B7D-4ACB-8A03-23A4522BCD23}"/>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375760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A8503-7911-4311-84C3-D3CCE7F1860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625E578-8D6A-4DB3-873B-690E70392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4D421377-DE11-402A-8CC0-D63697F497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DA200CB3-4390-4194-9457-1EFB4F8642AA}"/>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6" name="Footer Placeholder 5">
            <a:extLst>
              <a:ext uri="{FF2B5EF4-FFF2-40B4-BE49-F238E27FC236}">
                <a16:creationId xmlns:a16="http://schemas.microsoft.com/office/drawing/2014/main" id="{EBD66BF0-B238-4C43-9097-FABB351BCC8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59AFFB5-A89E-4F88-9754-C0A3F72A5CCD}"/>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130789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4786C-8B1A-4AC5-893E-4091DA8B85D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406441D-85FA-4B8F-A2D3-9064D32DB1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A0F321-73AD-445F-9806-E519A78F02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ABE7F2DF-7605-44C5-AD6F-06634F78F0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B4985D-AEB0-4561-B2C7-8F355F2CE3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C9141B26-A48A-42DD-8E43-8B0109DD2F87}"/>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8" name="Footer Placeholder 7">
            <a:extLst>
              <a:ext uri="{FF2B5EF4-FFF2-40B4-BE49-F238E27FC236}">
                <a16:creationId xmlns:a16="http://schemas.microsoft.com/office/drawing/2014/main" id="{79E35E22-C3B9-48B0-A293-91DD740E438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5F4123D2-7C8B-4F41-9F0E-5E246043744A}"/>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174516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EFEDC-BCC0-48FB-8225-1E269EAD02F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13E07A4-84CC-4450-8876-F7BF51BF854D}"/>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4" name="Footer Placeholder 3">
            <a:extLst>
              <a:ext uri="{FF2B5EF4-FFF2-40B4-BE49-F238E27FC236}">
                <a16:creationId xmlns:a16="http://schemas.microsoft.com/office/drawing/2014/main" id="{E77868C8-CA88-497F-B65E-036DE47DD0D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CC7A000F-C207-47DD-986B-EFA44C57BC45}"/>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182825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7AB626-A2B2-4B8A-B827-8C0AFDE524E4}"/>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3" name="Footer Placeholder 2">
            <a:extLst>
              <a:ext uri="{FF2B5EF4-FFF2-40B4-BE49-F238E27FC236}">
                <a16:creationId xmlns:a16="http://schemas.microsoft.com/office/drawing/2014/main" id="{AE7CEA27-D98E-48A1-9995-5859A534F77D}"/>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56A35111-68A6-4521-8253-8609B6F841FC}"/>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122577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093D-6C8A-4A25-9D0D-6CF4151CC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76779969-575D-4BC3-9799-2DFF8F676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21E8636C-F1CF-4DD5-A4EC-C67A21235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DED31-8508-4C64-8A68-400DCAB11AB2}"/>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6" name="Footer Placeholder 5">
            <a:extLst>
              <a:ext uri="{FF2B5EF4-FFF2-40B4-BE49-F238E27FC236}">
                <a16:creationId xmlns:a16="http://schemas.microsoft.com/office/drawing/2014/main" id="{0A24AB05-1AF0-4696-BD38-3AD1B0E1215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FB3D514-B167-4F09-9E57-6A5A7FD5D77D}"/>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3277666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F8798-2C5D-44FD-BB59-F800B3783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4C9F6971-3212-4E0C-9AA1-4807BDA1CD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66B3E1D0-02D6-4574-8E2A-E869D977B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35E274-9800-426C-91FE-EB8FABEBD75B}"/>
              </a:ext>
            </a:extLst>
          </p:cNvPr>
          <p:cNvSpPr>
            <a:spLocks noGrp="1"/>
          </p:cNvSpPr>
          <p:nvPr>
            <p:ph type="dt" sz="half" idx="10"/>
          </p:nvPr>
        </p:nvSpPr>
        <p:spPr/>
        <p:txBody>
          <a:bodyPr/>
          <a:lstStyle/>
          <a:p>
            <a:fld id="{6439CF9F-B5AD-4268-93E8-8188B63C307B}" type="datetimeFigureOut">
              <a:rPr lang="en-IE" smtClean="0"/>
              <a:t>18/05/2020</a:t>
            </a:fld>
            <a:endParaRPr lang="en-IE"/>
          </a:p>
        </p:txBody>
      </p:sp>
      <p:sp>
        <p:nvSpPr>
          <p:cNvPr id="6" name="Footer Placeholder 5">
            <a:extLst>
              <a:ext uri="{FF2B5EF4-FFF2-40B4-BE49-F238E27FC236}">
                <a16:creationId xmlns:a16="http://schemas.microsoft.com/office/drawing/2014/main" id="{EEE0FF9A-B37D-41C0-8CE5-53686C3FCC4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BB7DDA5-41AC-41A7-95AD-26CA42945820}"/>
              </a:ext>
            </a:extLst>
          </p:cNvPr>
          <p:cNvSpPr>
            <a:spLocks noGrp="1"/>
          </p:cNvSpPr>
          <p:nvPr>
            <p:ph type="sldNum" sz="quarter" idx="12"/>
          </p:nvPr>
        </p:nvSpPr>
        <p:spPr/>
        <p:txBody>
          <a:bodyPr/>
          <a:lstStyle/>
          <a:p>
            <a:fld id="{7CFB1FBB-92DF-49E3-A108-78C3C1E0ED7C}" type="slidenum">
              <a:rPr lang="en-IE" smtClean="0"/>
              <a:t>‹#›</a:t>
            </a:fld>
            <a:endParaRPr lang="en-IE"/>
          </a:p>
        </p:txBody>
      </p:sp>
    </p:spTree>
    <p:extLst>
      <p:ext uri="{BB962C8B-B14F-4D97-AF65-F5344CB8AC3E}">
        <p14:creationId xmlns:p14="http://schemas.microsoft.com/office/powerpoint/2010/main" val="174013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334652-075F-4A60-B2E1-C40DEFA93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5EC2220-0070-41CB-BBD8-B651BC9033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7375501-AEEA-4C1A-A1AF-F717975FA9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9CF9F-B5AD-4268-93E8-8188B63C307B}" type="datetimeFigureOut">
              <a:rPr lang="en-IE" smtClean="0"/>
              <a:t>18/05/2020</a:t>
            </a:fld>
            <a:endParaRPr lang="en-IE"/>
          </a:p>
        </p:txBody>
      </p:sp>
      <p:sp>
        <p:nvSpPr>
          <p:cNvPr id="5" name="Footer Placeholder 4">
            <a:extLst>
              <a:ext uri="{FF2B5EF4-FFF2-40B4-BE49-F238E27FC236}">
                <a16:creationId xmlns:a16="http://schemas.microsoft.com/office/drawing/2014/main" id="{60AC72F9-49FB-4AA1-80B6-1C499D614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CB25CC0F-57E6-46CC-8D0C-A11D0F813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B1FBB-92DF-49E3-A108-78C3C1E0ED7C}" type="slidenum">
              <a:rPr lang="en-IE" smtClean="0"/>
              <a:t>‹#›</a:t>
            </a:fld>
            <a:endParaRPr lang="en-IE"/>
          </a:p>
        </p:txBody>
      </p:sp>
    </p:spTree>
    <p:extLst>
      <p:ext uri="{BB962C8B-B14F-4D97-AF65-F5344CB8AC3E}">
        <p14:creationId xmlns:p14="http://schemas.microsoft.com/office/powerpoint/2010/main" val="38784542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obliano.wordpress.com/2012/03/11/the-titanic-how-to-avoid-or-improve-upon-failure/"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lickr.com/photos/nostri-imago/3279468136/"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eograph.org.uk/photo/3898048"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ommons.wikimedia.org/wiki/File:B-58.jpg" TargetMode="External"/><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fi.wikipedia.org/wiki/Luettelo_RMS_Titanicin_miehist%C3%B6n_j%C3%A4senist%C3%A4"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RMS_Titanic"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igloscuriosos.blogspot.com/2016/12/el-ruido-de-los-naufragos-del-titanic.html"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Lucy,_Lady_Duff-Gordon" TargetMode="External"/><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titanicuniverse.com/wp-content/uploads/2012/02/molly-brown.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oat, water, ship, sitting&#10;&#10;Description automatically generated">
            <a:extLst>
              <a:ext uri="{FF2B5EF4-FFF2-40B4-BE49-F238E27FC236}">
                <a16:creationId xmlns:a16="http://schemas.microsoft.com/office/drawing/2014/main" id="{947F97E8-AFDF-4BD5-AFEE-69E05FE7EF4E}"/>
              </a:ext>
            </a:extLst>
          </p:cNvPr>
          <p:cNvPicPr>
            <a:picLocks noChangeAspect="1"/>
          </p:cNvPicPr>
          <p:nvPr/>
        </p:nvPicPr>
        <p:blipFill rotWithShape="1">
          <a:blip r:embed="rId2">
            <a:alphaModFix amt="4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2791"/>
          <a:stretch/>
        </p:blipFill>
        <p:spPr>
          <a:xfrm>
            <a:off x="0" y="1"/>
            <a:ext cx="12191980" cy="6857999"/>
          </a:xfrm>
          <a:prstGeom prst="rect">
            <a:avLst/>
          </a:prstGeom>
        </p:spPr>
      </p:pic>
      <p:sp>
        <p:nvSpPr>
          <p:cNvPr id="18" name="Rectangle 17">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a:extLst>
              <a:ext uri="{FF2B5EF4-FFF2-40B4-BE49-F238E27FC236}">
                <a16:creationId xmlns:a16="http://schemas.microsoft.com/office/drawing/2014/main" id="{6481F7D9-EC7A-4964-9F1C-5E0419AADD58}"/>
              </a:ext>
            </a:extLst>
          </p:cNvPr>
          <p:cNvSpPr>
            <a:spLocks noGrp="1"/>
          </p:cNvSpPr>
          <p:nvPr>
            <p:ph type="ctrTitle"/>
          </p:nvPr>
        </p:nvSpPr>
        <p:spPr>
          <a:xfrm>
            <a:off x="1769532" y="1695576"/>
            <a:ext cx="8652938" cy="2857191"/>
          </a:xfrm>
        </p:spPr>
        <p:txBody>
          <a:bodyPr anchor="ctr">
            <a:normAutofit/>
          </a:bodyPr>
          <a:lstStyle/>
          <a:p>
            <a:r>
              <a:rPr lang="en-IE" sz="8000" dirty="0"/>
              <a:t>Titanic Project </a:t>
            </a:r>
            <a:br>
              <a:rPr lang="en-IE" sz="8000" dirty="0"/>
            </a:br>
            <a:r>
              <a:rPr lang="en-IE" sz="8000" dirty="0"/>
              <a:t>by Jane</a:t>
            </a:r>
          </a:p>
        </p:txBody>
      </p:sp>
      <p:sp>
        <p:nvSpPr>
          <p:cNvPr id="3" name="Subtitle 2">
            <a:extLst>
              <a:ext uri="{FF2B5EF4-FFF2-40B4-BE49-F238E27FC236}">
                <a16:creationId xmlns:a16="http://schemas.microsoft.com/office/drawing/2014/main" id="{76DB1FB9-D6A2-40BC-9F41-0EFEAE77DCDF}"/>
              </a:ext>
            </a:extLst>
          </p:cNvPr>
          <p:cNvSpPr>
            <a:spLocks noGrp="1"/>
          </p:cNvSpPr>
          <p:nvPr>
            <p:ph type="subTitle" idx="1"/>
          </p:nvPr>
        </p:nvSpPr>
        <p:spPr>
          <a:xfrm>
            <a:off x="1769532" y="4623127"/>
            <a:ext cx="8655200" cy="457201"/>
          </a:xfrm>
        </p:spPr>
        <p:txBody>
          <a:bodyPr>
            <a:normAutofit/>
          </a:bodyPr>
          <a:lstStyle/>
          <a:p>
            <a:endParaRPr lang="en-IE"/>
          </a:p>
        </p:txBody>
      </p:sp>
      <p:sp>
        <p:nvSpPr>
          <p:cNvPr id="20" name="Rectangle 19">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
        <p:nvSpPr>
          <p:cNvPr id="6" name="TextBox 5">
            <a:extLst>
              <a:ext uri="{FF2B5EF4-FFF2-40B4-BE49-F238E27FC236}">
                <a16:creationId xmlns:a16="http://schemas.microsoft.com/office/drawing/2014/main" id="{92F198F3-6270-45E9-99EB-911874770171}"/>
              </a:ext>
            </a:extLst>
          </p:cNvPr>
          <p:cNvSpPr txBox="1"/>
          <p:nvPr/>
        </p:nvSpPr>
        <p:spPr>
          <a:xfrm>
            <a:off x="9865722" y="6657945"/>
            <a:ext cx="2326278"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robliano.wordpress.com/2012/03/11/the-titanic-how-to-avoid-or-improve-upon-failure/">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nd/3.0/">
                  <a:extLst>
                    <a:ext uri="{A12FA001-AC4F-418D-AE19-62706E023703}">
                      <ahyp:hlinkClr xmlns:ahyp="http://schemas.microsoft.com/office/drawing/2018/hyperlinkcolor" val="tx"/>
                    </a:ext>
                  </a:extLst>
                </a:hlinkClick>
              </a:rPr>
              <a:t>CC BY-ND</a:t>
            </a:r>
            <a:endParaRPr lang="en-IE" sz="700">
              <a:solidFill>
                <a:srgbClr val="FFFFFF"/>
              </a:solidFill>
            </a:endParaRPr>
          </a:p>
        </p:txBody>
      </p:sp>
    </p:spTree>
    <p:extLst>
      <p:ext uri="{BB962C8B-B14F-4D97-AF65-F5344CB8AC3E}">
        <p14:creationId xmlns:p14="http://schemas.microsoft.com/office/powerpoint/2010/main" val="36419180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782BA-629A-406B-9E8D-B7DFFD95F386}"/>
              </a:ext>
            </a:extLst>
          </p:cNvPr>
          <p:cNvSpPr>
            <a:spLocks noGrp="1"/>
          </p:cNvSpPr>
          <p:nvPr>
            <p:ph type="title"/>
          </p:nvPr>
        </p:nvSpPr>
        <p:spPr>
          <a:xfrm>
            <a:off x="838200" y="365125"/>
            <a:ext cx="10515600" cy="4861216"/>
          </a:xfrm>
        </p:spPr>
        <p:txBody>
          <a:bodyPr>
            <a:normAutofit/>
          </a:bodyPr>
          <a:lstStyle/>
          <a:p>
            <a:pPr algn="ctr"/>
            <a:br>
              <a:rPr lang="en-IE" dirty="0"/>
            </a:br>
            <a:br>
              <a:rPr lang="en-IE" i="1" dirty="0">
                <a:solidFill>
                  <a:schemeClr val="accent1">
                    <a:lumMod val="75000"/>
                  </a:schemeClr>
                </a:solidFill>
              </a:rPr>
            </a:br>
            <a:r>
              <a:rPr lang="en-IE" i="1" dirty="0">
                <a:solidFill>
                  <a:schemeClr val="accent1">
                    <a:lumMod val="75000"/>
                  </a:schemeClr>
                </a:solidFill>
              </a:rPr>
              <a:t>Thank you for watching, I hoped you enjoyed the presentation.</a:t>
            </a:r>
          </a:p>
        </p:txBody>
      </p:sp>
    </p:spTree>
    <p:extLst>
      <p:ext uri="{BB962C8B-B14F-4D97-AF65-F5344CB8AC3E}">
        <p14:creationId xmlns:p14="http://schemas.microsoft.com/office/powerpoint/2010/main" val="309599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576F7-AD60-4131-8655-6FF64D7A2DE3}"/>
              </a:ext>
            </a:extLst>
          </p:cNvPr>
          <p:cNvSpPr>
            <a:spLocks noGrp="1"/>
          </p:cNvSpPr>
          <p:nvPr>
            <p:ph type="title"/>
          </p:nvPr>
        </p:nvSpPr>
        <p:spPr>
          <a:xfrm>
            <a:off x="6053668" y="803325"/>
            <a:ext cx="5314536" cy="1325563"/>
          </a:xfrm>
        </p:spPr>
        <p:txBody>
          <a:bodyPr>
            <a:normAutofit/>
          </a:bodyPr>
          <a:lstStyle/>
          <a:p>
            <a:r>
              <a:rPr lang="en-IE"/>
              <a:t>This project covers the following topics:</a:t>
            </a:r>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Cruise Ship">
            <a:extLst>
              <a:ext uri="{FF2B5EF4-FFF2-40B4-BE49-F238E27FC236}">
                <a16:creationId xmlns:a16="http://schemas.microsoft.com/office/drawing/2014/main" id="{2AB24201-26C6-47D5-B0D0-6CE2AC8789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8" name="Content Placeholder 2">
            <a:extLst>
              <a:ext uri="{FF2B5EF4-FFF2-40B4-BE49-F238E27FC236}">
                <a16:creationId xmlns:a16="http://schemas.microsoft.com/office/drawing/2014/main" id="{6C2B5E70-67BF-43C6-8AFA-4625916636B8}"/>
              </a:ext>
            </a:extLst>
          </p:cNvPr>
          <p:cNvSpPr>
            <a:spLocks noGrp="1"/>
          </p:cNvSpPr>
          <p:nvPr>
            <p:ph idx="1"/>
          </p:nvPr>
        </p:nvSpPr>
        <p:spPr>
          <a:xfrm>
            <a:off x="6053667" y="2279018"/>
            <a:ext cx="5314543" cy="3375920"/>
          </a:xfrm>
        </p:spPr>
        <p:txBody>
          <a:bodyPr anchor="t">
            <a:normAutofit/>
          </a:bodyPr>
          <a:lstStyle/>
          <a:p>
            <a:r>
              <a:rPr lang="en-IE" sz="1800"/>
              <a:t>Design</a:t>
            </a:r>
          </a:p>
          <a:p>
            <a:r>
              <a:rPr lang="en-IE" sz="1800"/>
              <a:t>Construction</a:t>
            </a:r>
          </a:p>
          <a:p>
            <a:r>
              <a:rPr lang="en-IE" sz="1800"/>
              <a:t>Life on board</a:t>
            </a:r>
          </a:p>
          <a:p>
            <a:r>
              <a:rPr lang="en-IE" sz="1800"/>
              <a:t>The crew</a:t>
            </a:r>
          </a:p>
          <a:p>
            <a:r>
              <a:rPr lang="en-IE" sz="1800"/>
              <a:t>Icebergs</a:t>
            </a:r>
          </a:p>
          <a:p>
            <a:r>
              <a:rPr lang="en-IE" sz="1800"/>
              <a:t>The sinking</a:t>
            </a:r>
          </a:p>
          <a:p>
            <a:r>
              <a:rPr lang="en-IE" sz="1800"/>
              <a:t>Famous Passengers</a:t>
            </a:r>
          </a:p>
          <a:p>
            <a:endParaRPr lang="en-IE" sz="1800"/>
          </a:p>
          <a:p>
            <a:endParaRPr lang="en-IE" sz="1800"/>
          </a:p>
        </p:txBody>
      </p:sp>
    </p:spTree>
    <p:extLst>
      <p:ext uri="{BB962C8B-B14F-4D97-AF65-F5344CB8AC3E}">
        <p14:creationId xmlns:p14="http://schemas.microsoft.com/office/powerpoint/2010/main" val="70814293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3DD5-34D8-4F3B-9BE0-E0D50A3EB366}"/>
              </a:ext>
            </a:extLst>
          </p:cNvPr>
          <p:cNvSpPr>
            <a:spLocks noGrp="1"/>
          </p:cNvSpPr>
          <p:nvPr>
            <p:ph type="title"/>
          </p:nvPr>
        </p:nvSpPr>
        <p:spPr>
          <a:xfrm>
            <a:off x="960100" y="978102"/>
            <a:ext cx="10588434" cy="1062644"/>
          </a:xfrm>
        </p:spPr>
        <p:txBody>
          <a:bodyPr anchor="b">
            <a:normAutofit/>
          </a:bodyPr>
          <a:lstStyle/>
          <a:p>
            <a:r>
              <a:rPr lang="en-IE"/>
              <a:t>Design</a:t>
            </a:r>
          </a:p>
        </p:txBody>
      </p:sp>
      <p:sp>
        <p:nvSpPr>
          <p:cNvPr id="22" name="Content Placeholder 2">
            <a:extLst>
              <a:ext uri="{FF2B5EF4-FFF2-40B4-BE49-F238E27FC236}">
                <a16:creationId xmlns:a16="http://schemas.microsoft.com/office/drawing/2014/main" id="{D37B7AB2-88B9-4001-A128-0CF4BD601579}"/>
              </a:ext>
            </a:extLst>
          </p:cNvPr>
          <p:cNvSpPr>
            <a:spLocks noGrp="1"/>
          </p:cNvSpPr>
          <p:nvPr>
            <p:ph idx="1"/>
          </p:nvPr>
        </p:nvSpPr>
        <p:spPr>
          <a:xfrm>
            <a:off x="4795808" y="1821125"/>
            <a:ext cx="6282169" cy="3215749"/>
          </a:xfrm>
        </p:spPr>
        <p:txBody>
          <a:bodyPr>
            <a:noAutofit/>
          </a:bodyPr>
          <a:lstStyle/>
          <a:p>
            <a:r>
              <a:rPr lang="en-GB" sz="1600" dirty="0"/>
              <a:t>Thomas Andrews was the designer of the titanic.</a:t>
            </a:r>
          </a:p>
          <a:p>
            <a:r>
              <a:rPr lang="en-GB" sz="1600" dirty="0"/>
              <a:t>The design submission for the Titanic was approved in Belfast on July 29 1908 by Bruce </a:t>
            </a:r>
            <a:r>
              <a:rPr lang="en-GB" sz="1600" dirty="0" err="1"/>
              <a:t>Ismay</a:t>
            </a:r>
            <a:r>
              <a:rPr lang="en-GB" sz="1600" dirty="0"/>
              <a:t>. Thomas Andrew's drawings shows that Titanic incorporated a number of new design features.</a:t>
            </a:r>
          </a:p>
          <a:p>
            <a:r>
              <a:rPr lang="en-GB" sz="1600" dirty="0"/>
              <a:t>The innovative hull was divided up into 16 watertight compartments.  The ship was built to stay afloat even if two of the middle compartments, or four of the front compartments flooded.</a:t>
            </a:r>
          </a:p>
          <a:p>
            <a:r>
              <a:rPr lang="en-GB" sz="1600" dirty="0"/>
              <a:t>These watertight compartments offered passengers a sense of security in travelling the high seas. The Titanic was advertised as the world's first "Unsinkable Ship“.</a:t>
            </a:r>
          </a:p>
          <a:p>
            <a:r>
              <a:rPr lang="en-GB" sz="1600" dirty="0"/>
              <a:t>Titanic had too few lifeboats to evacuate all those on board; the 20 lifeboats that she carried could only take 1,178 people, even though she had about 2,223 on board at the time of her sinking.</a:t>
            </a:r>
            <a:endParaRPr lang="en-IE" sz="1600" dirty="0"/>
          </a:p>
        </p:txBody>
      </p:sp>
      <p:pic>
        <p:nvPicPr>
          <p:cNvPr id="5" name="Picture 4" descr="A screenshot of a cell phone&#10;&#10;Description automatically generated">
            <a:extLst>
              <a:ext uri="{FF2B5EF4-FFF2-40B4-BE49-F238E27FC236}">
                <a16:creationId xmlns:a16="http://schemas.microsoft.com/office/drawing/2014/main" id="{0A3CA614-07E7-4FDB-9696-F33DF36572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14023" y="2811104"/>
            <a:ext cx="3366480" cy="1599078"/>
          </a:xfrm>
          <a:prstGeom prst="rect">
            <a:avLst/>
          </a:prstGeom>
        </p:spPr>
      </p:pic>
    </p:spTree>
    <p:extLst>
      <p:ext uri="{BB962C8B-B14F-4D97-AF65-F5344CB8AC3E}">
        <p14:creationId xmlns:p14="http://schemas.microsoft.com/office/powerpoint/2010/main" val="268261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92C82-1155-4AF0-9627-657C58368A0A}"/>
              </a:ext>
            </a:extLst>
          </p:cNvPr>
          <p:cNvSpPr>
            <a:spLocks noGrp="1"/>
          </p:cNvSpPr>
          <p:nvPr>
            <p:ph type="title"/>
          </p:nvPr>
        </p:nvSpPr>
        <p:spPr>
          <a:xfrm>
            <a:off x="960100" y="978102"/>
            <a:ext cx="10588434" cy="1062644"/>
          </a:xfrm>
        </p:spPr>
        <p:txBody>
          <a:bodyPr anchor="b">
            <a:normAutofit/>
          </a:bodyPr>
          <a:lstStyle/>
          <a:p>
            <a:r>
              <a:rPr lang="en-IE"/>
              <a:t>Construction</a:t>
            </a:r>
          </a:p>
        </p:txBody>
      </p:sp>
      <p:sp>
        <p:nvSpPr>
          <p:cNvPr id="3" name="Content Placeholder 2">
            <a:extLst>
              <a:ext uri="{FF2B5EF4-FFF2-40B4-BE49-F238E27FC236}">
                <a16:creationId xmlns:a16="http://schemas.microsoft.com/office/drawing/2014/main" id="{F9C76178-0A0D-4327-ACB3-FA6A3062AF51}"/>
              </a:ext>
            </a:extLst>
          </p:cNvPr>
          <p:cNvSpPr>
            <a:spLocks noGrp="1"/>
          </p:cNvSpPr>
          <p:nvPr>
            <p:ph idx="1"/>
          </p:nvPr>
        </p:nvSpPr>
        <p:spPr>
          <a:xfrm>
            <a:off x="4795808" y="2799314"/>
            <a:ext cx="6282169" cy="3215749"/>
          </a:xfrm>
        </p:spPr>
        <p:txBody>
          <a:bodyPr>
            <a:normAutofit/>
          </a:bodyPr>
          <a:lstStyle/>
          <a:p>
            <a:r>
              <a:rPr lang="en-IE" sz="1600" dirty="0"/>
              <a:t>The titanic was built by Harland and Wolff in Belfast. </a:t>
            </a:r>
          </a:p>
          <a:p>
            <a:r>
              <a:rPr lang="en-IE" sz="1600" dirty="0"/>
              <a:t>The ship took three years to build and cost $7.5 million dollars</a:t>
            </a:r>
          </a:p>
          <a:p>
            <a:r>
              <a:rPr lang="en-IE" sz="1600" dirty="0"/>
              <a:t>The titanic had four funnels but only three of them worked because the fourth one was to make the ship look more powerful.</a:t>
            </a:r>
          </a:p>
          <a:p>
            <a:r>
              <a:rPr lang="en-IE" sz="1600" dirty="0"/>
              <a:t>This huge ship was constructed so that it had 16 watertight compartments to keep the passengers safe, these compartments include steel doors which closed in 25 seconds if any water seeped in.</a:t>
            </a:r>
          </a:p>
        </p:txBody>
      </p:sp>
      <p:pic>
        <p:nvPicPr>
          <p:cNvPr id="5" name="Picture 4" descr="A picture containing outdoor, grass, boat, water&#10;&#10;Description automatically generated">
            <a:extLst>
              <a:ext uri="{FF2B5EF4-FFF2-40B4-BE49-F238E27FC236}">
                <a16:creationId xmlns:a16="http://schemas.microsoft.com/office/drawing/2014/main" id="{F4D583A0-9D37-4F1C-9643-71E8C7958AB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14023" y="2811104"/>
            <a:ext cx="3366480" cy="2028304"/>
          </a:xfrm>
          <a:prstGeom prst="rect">
            <a:avLst/>
          </a:prstGeom>
        </p:spPr>
      </p:pic>
    </p:spTree>
    <p:extLst>
      <p:ext uri="{BB962C8B-B14F-4D97-AF65-F5344CB8AC3E}">
        <p14:creationId xmlns:p14="http://schemas.microsoft.com/office/powerpoint/2010/main" val="1236981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71AE5-969A-486F-806F-E3B6F46281D7}"/>
              </a:ext>
            </a:extLst>
          </p:cNvPr>
          <p:cNvSpPr>
            <a:spLocks noGrp="1"/>
          </p:cNvSpPr>
          <p:nvPr>
            <p:ph type="title"/>
          </p:nvPr>
        </p:nvSpPr>
        <p:spPr>
          <a:xfrm>
            <a:off x="655319" y="-199079"/>
            <a:ext cx="5120114" cy="1692794"/>
          </a:xfrm>
        </p:spPr>
        <p:txBody>
          <a:bodyPr>
            <a:normAutofit/>
          </a:bodyPr>
          <a:lstStyle/>
          <a:p>
            <a:r>
              <a:rPr lang="en-IE" dirty="0"/>
              <a:t>Life onboard</a:t>
            </a:r>
          </a:p>
        </p:txBody>
      </p:sp>
      <p:sp>
        <p:nvSpPr>
          <p:cNvPr id="3" name="Content Placeholder 2">
            <a:extLst>
              <a:ext uri="{FF2B5EF4-FFF2-40B4-BE49-F238E27FC236}">
                <a16:creationId xmlns:a16="http://schemas.microsoft.com/office/drawing/2014/main" id="{BAADC075-6A40-42AD-8AA7-C91721C4D283}"/>
              </a:ext>
            </a:extLst>
          </p:cNvPr>
          <p:cNvSpPr>
            <a:spLocks noGrp="1"/>
          </p:cNvSpPr>
          <p:nvPr>
            <p:ph idx="1"/>
          </p:nvPr>
        </p:nvSpPr>
        <p:spPr>
          <a:xfrm>
            <a:off x="655318" y="931059"/>
            <a:ext cx="5120113" cy="3462228"/>
          </a:xfrm>
        </p:spPr>
        <p:txBody>
          <a:bodyPr>
            <a:noAutofit/>
          </a:bodyPr>
          <a:lstStyle/>
          <a:p>
            <a:r>
              <a:rPr lang="en-GB" sz="1600" dirty="0"/>
              <a:t>The highest passengers of the Titanic were first class, which was the richest class. Their suites provided bathrooms, private toilets and had up to five different rooms. First class was really expensive. The most expensive first class ticket cost £870 (around £300,000 in todays money). All the rooms were decorated nicely. First class had access to all facilities. They also had personal stuff such as maids, nannies and cooks. First class on the Titanic was way better than other ships At that time.</a:t>
            </a:r>
          </a:p>
          <a:p>
            <a:r>
              <a:rPr lang="en-GB" sz="1600" dirty="0"/>
              <a:t>The second highest passengers  of the Titanic were second class. The second class dining room could seat nearly 600 people they are were very elegant. There was a piano in some diners. 2nd class accommodation was found over 7 decks . Second class on the Titanic was comparable to first class passengers on any other ship at the time.</a:t>
            </a:r>
          </a:p>
          <a:p>
            <a:r>
              <a:rPr lang="en-GB" sz="1600" dirty="0"/>
              <a:t>The lowest passengers on the Titanic were third class. Third class was less luxurious .But it was better than other ships at the time. Third class passengers were not allowed to go and explore first and second class areas on the ship . Most third class passengers were immigrants travelling too America from Ireland and Scandinavia . The cheapest third class ticket was £3.   </a:t>
            </a:r>
            <a:endParaRPr lang="en-IE" sz="1600" dirty="0"/>
          </a:p>
        </p:txBody>
      </p:sp>
      <p:pic>
        <p:nvPicPr>
          <p:cNvPr id="5" name="Picture 4" descr="A room filled with furniture and a large window&#10;&#10;Description automatically generated">
            <a:extLst>
              <a:ext uri="{FF2B5EF4-FFF2-40B4-BE49-F238E27FC236}">
                <a16:creationId xmlns:a16="http://schemas.microsoft.com/office/drawing/2014/main" id="{86E10F9C-61C5-4E7D-AC8C-735E53E24EF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735" r="7534" b="2"/>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solidFill>
            <a:srgbClr val="FFFFFF">
              <a:shade val="85000"/>
            </a:srgbClr>
          </a:solidFill>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024B688D-2266-423C-B2BD-D0C9C46461E9}"/>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commons.wikimedia.org/wiki/File:B-58.jpg">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IE" sz="700">
              <a:solidFill>
                <a:srgbClr val="FFFFFF"/>
              </a:solidFill>
            </a:endParaRPr>
          </a:p>
        </p:txBody>
      </p:sp>
    </p:spTree>
    <p:extLst>
      <p:ext uri="{BB962C8B-B14F-4D97-AF65-F5344CB8AC3E}">
        <p14:creationId xmlns:p14="http://schemas.microsoft.com/office/powerpoint/2010/main" val="3462567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06DAF-5C24-4CC3-8A8A-9EF42EBED5EA}"/>
              </a:ext>
            </a:extLst>
          </p:cNvPr>
          <p:cNvSpPr>
            <a:spLocks noGrp="1"/>
          </p:cNvSpPr>
          <p:nvPr>
            <p:ph type="title"/>
          </p:nvPr>
        </p:nvSpPr>
        <p:spPr/>
        <p:txBody>
          <a:bodyPr>
            <a:normAutofit/>
          </a:bodyPr>
          <a:lstStyle/>
          <a:p>
            <a:r>
              <a:rPr lang="en-IE" dirty="0"/>
              <a:t>The Crew</a:t>
            </a:r>
          </a:p>
        </p:txBody>
      </p:sp>
      <p:sp>
        <p:nvSpPr>
          <p:cNvPr id="3" name="Content Placeholder 2">
            <a:extLst>
              <a:ext uri="{FF2B5EF4-FFF2-40B4-BE49-F238E27FC236}">
                <a16:creationId xmlns:a16="http://schemas.microsoft.com/office/drawing/2014/main" id="{B7C1C864-18C8-4A53-BA12-20F670504A89}"/>
              </a:ext>
            </a:extLst>
          </p:cNvPr>
          <p:cNvSpPr>
            <a:spLocks noGrp="1"/>
          </p:cNvSpPr>
          <p:nvPr>
            <p:ph idx="1"/>
          </p:nvPr>
        </p:nvSpPr>
        <p:spPr>
          <a:xfrm>
            <a:off x="4552184" y="1690688"/>
            <a:ext cx="6104467" cy="4023360"/>
          </a:xfrm>
        </p:spPr>
        <p:txBody>
          <a:bodyPr>
            <a:normAutofit fontScale="70000" lnSpcReduction="20000"/>
          </a:bodyPr>
          <a:lstStyle/>
          <a:p>
            <a:r>
              <a:rPr lang="en-US" sz="2300" dirty="0"/>
              <a:t>There were 908 crew on board the Titanic most of whom came from </a:t>
            </a:r>
            <a:r>
              <a:rPr lang="en-US" sz="2300" dirty="0" err="1"/>
              <a:t>Southhampton</a:t>
            </a:r>
            <a:r>
              <a:rPr lang="en-US" sz="2300" dirty="0"/>
              <a:t> in England.</a:t>
            </a:r>
          </a:p>
          <a:p>
            <a:r>
              <a:rPr lang="en-GB" sz="2300" dirty="0"/>
              <a:t>696 of the crew died and 212 survived.</a:t>
            </a:r>
          </a:p>
          <a:p>
            <a:r>
              <a:rPr lang="en-GB" sz="2300" dirty="0"/>
              <a:t>At 76% – the percentage of crew members who died was higher than even the number of third class passengers</a:t>
            </a:r>
            <a:endParaRPr lang="en-US" sz="2300" dirty="0"/>
          </a:p>
          <a:p>
            <a:r>
              <a:rPr lang="en-US" sz="2300" dirty="0"/>
              <a:t>There are many type of crew on the titanic such as deck crew, engineering department, stewards and gallery staff, restaurant staff, musicians and post staff, and lets not forget the Captain of the Titanic, Captain Smith.</a:t>
            </a:r>
          </a:p>
          <a:p>
            <a:r>
              <a:rPr lang="en-GB" sz="2300" dirty="0"/>
              <a:t>The maiden voyage of the Titanic was to be 62 year old </a:t>
            </a:r>
            <a:r>
              <a:rPr lang="en-GB" sz="2300" b="1" dirty="0"/>
              <a:t>Captain Smith’s </a:t>
            </a:r>
            <a:r>
              <a:rPr lang="en-GB" sz="2300" dirty="0"/>
              <a:t>last voyage before he retired. His monthly wage was £105. Very little is known about his actions on the Titanic after the collision – he was last seen on the bridge of the sinking ship. Captain Smith went down with his ship and his body was never recovered.</a:t>
            </a:r>
          </a:p>
          <a:p>
            <a:pPr fontAlgn="base"/>
            <a:r>
              <a:rPr lang="en-GB" sz="2300" dirty="0"/>
              <a:t>The chief officer was </a:t>
            </a:r>
            <a:r>
              <a:rPr lang="en-GB" sz="2300" b="1" dirty="0"/>
              <a:t>Henry Wilde</a:t>
            </a:r>
            <a:r>
              <a:rPr lang="en-GB" sz="2300" dirty="0"/>
              <a:t>. His monthly wage was £25. He was off duty when the ship hit the iceberg. He took control of the even numbered lifeboats and was last seen trying to free the collapsible lifeboats. Wilde’s body has never been recovered.</a:t>
            </a:r>
          </a:p>
          <a:p>
            <a:endParaRPr lang="en-IE" sz="1700" dirty="0"/>
          </a:p>
        </p:txBody>
      </p:sp>
      <p:pic>
        <p:nvPicPr>
          <p:cNvPr id="5" name="Picture 4" descr="A group of people in uniform posing for a photo&#10;&#10;Description automatically generated">
            <a:extLst>
              <a:ext uri="{FF2B5EF4-FFF2-40B4-BE49-F238E27FC236}">
                <a16:creationId xmlns:a16="http://schemas.microsoft.com/office/drawing/2014/main" id="{89E27FA6-5D96-42B4-81DB-4F3D9A0A025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900" r="16972" b="2"/>
          <a:stretch/>
        </p:blipFill>
        <p:spPr>
          <a:xfrm>
            <a:off x="1024128" y="2286000"/>
            <a:ext cx="3149870" cy="3448851"/>
          </a:xfrm>
          <a:prstGeom prst="rect">
            <a:avLst/>
          </a:prstGeom>
        </p:spPr>
      </p:pic>
    </p:spTree>
    <p:extLst>
      <p:ext uri="{BB962C8B-B14F-4D97-AF65-F5344CB8AC3E}">
        <p14:creationId xmlns:p14="http://schemas.microsoft.com/office/powerpoint/2010/main" val="3506653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949E-191B-405C-A8F3-BF6265E27D35}"/>
              </a:ext>
            </a:extLst>
          </p:cNvPr>
          <p:cNvSpPr>
            <a:spLocks noGrp="1"/>
          </p:cNvSpPr>
          <p:nvPr>
            <p:ph type="title"/>
          </p:nvPr>
        </p:nvSpPr>
        <p:spPr/>
        <p:txBody>
          <a:bodyPr>
            <a:normAutofit/>
          </a:bodyPr>
          <a:lstStyle/>
          <a:p>
            <a:r>
              <a:rPr lang="en-IE" dirty="0"/>
              <a:t>Icebergs</a:t>
            </a:r>
          </a:p>
        </p:txBody>
      </p:sp>
      <p:sp>
        <p:nvSpPr>
          <p:cNvPr id="3" name="Content Placeholder 2">
            <a:extLst>
              <a:ext uri="{FF2B5EF4-FFF2-40B4-BE49-F238E27FC236}">
                <a16:creationId xmlns:a16="http://schemas.microsoft.com/office/drawing/2014/main" id="{72CCEB8C-14B8-463D-BCAC-4239FDB4F03E}"/>
              </a:ext>
            </a:extLst>
          </p:cNvPr>
          <p:cNvSpPr>
            <a:spLocks noGrp="1"/>
          </p:cNvSpPr>
          <p:nvPr>
            <p:ph idx="1"/>
          </p:nvPr>
        </p:nvSpPr>
        <p:spPr>
          <a:xfrm>
            <a:off x="5063613" y="2286000"/>
            <a:ext cx="5680587" cy="4023360"/>
          </a:xfrm>
        </p:spPr>
        <p:txBody>
          <a:bodyPr>
            <a:normAutofit/>
          </a:bodyPr>
          <a:lstStyle/>
          <a:p>
            <a:r>
              <a:rPr lang="en-GB" sz="1600" dirty="0"/>
              <a:t>An iceberg is a large piece of freshwater ice that has broken off a glacier or an ice shelf and is floating freely in open water.</a:t>
            </a:r>
          </a:p>
          <a:p>
            <a:r>
              <a:rPr lang="en-GB" sz="1600" dirty="0"/>
              <a:t>Icebergs are dangerous because they are huge and they float low in the water which can cause danger to the ships. They flip over sometimes. When they flip over the energy is so great it can cause tsunamis and on occasion can trigger earthquakes.</a:t>
            </a:r>
            <a:endParaRPr lang="en-IE" sz="1600" dirty="0"/>
          </a:p>
          <a:p>
            <a:r>
              <a:rPr lang="en-IE" sz="1600" dirty="0"/>
              <a:t>The Titanic hit an iceberg, they are unsure of the exact size of the iceberg but according to newspapers from the time they approximated it to be 50 to 100 feet high and 200 to 400 feet long. The Titanic was 400 miles (640km)away from it’s destination when it struck the ice berg. </a:t>
            </a:r>
          </a:p>
        </p:txBody>
      </p:sp>
      <p:pic>
        <p:nvPicPr>
          <p:cNvPr id="5" name="Picture 4" descr="A picture containing water, nature, photo, sitting&#10;&#10;Description automatically generated">
            <a:extLst>
              <a:ext uri="{FF2B5EF4-FFF2-40B4-BE49-F238E27FC236}">
                <a16:creationId xmlns:a16="http://schemas.microsoft.com/office/drawing/2014/main" id="{D1569957-F712-4B28-AB83-ED8F6308D0E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30342" y="3088133"/>
            <a:ext cx="3615605" cy="2044686"/>
          </a:xfrm>
          <a:prstGeom prst="rect">
            <a:avLst/>
          </a:prstGeom>
        </p:spPr>
      </p:pic>
    </p:spTree>
    <p:extLst>
      <p:ext uri="{BB962C8B-B14F-4D97-AF65-F5344CB8AC3E}">
        <p14:creationId xmlns:p14="http://schemas.microsoft.com/office/powerpoint/2010/main" val="4009595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129E-58D5-4E2B-9B22-95A53ED5F9F9}"/>
              </a:ext>
            </a:extLst>
          </p:cNvPr>
          <p:cNvSpPr>
            <a:spLocks noGrp="1"/>
          </p:cNvSpPr>
          <p:nvPr>
            <p:ph type="title"/>
          </p:nvPr>
        </p:nvSpPr>
        <p:spPr/>
        <p:txBody>
          <a:bodyPr>
            <a:normAutofit/>
          </a:bodyPr>
          <a:lstStyle/>
          <a:p>
            <a:r>
              <a:rPr lang="en-IE" dirty="0"/>
              <a:t>The sinking </a:t>
            </a:r>
          </a:p>
        </p:txBody>
      </p:sp>
      <p:sp>
        <p:nvSpPr>
          <p:cNvPr id="3" name="Content Placeholder 2">
            <a:extLst>
              <a:ext uri="{FF2B5EF4-FFF2-40B4-BE49-F238E27FC236}">
                <a16:creationId xmlns:a16="http://schemas.microsoft.com/office/drawing/2014/main" id="{8D2B159E-742C-4241-BD33-B4E2E824DA11}"/>
              </a:ext>
            </a:extLst>
          </p:cNvPr>
          <p:cNvSpPr>
            <a:spLocks noGrp="1"/>
          </p:cNvSpPr>
          <p:nvPr>
            <p:ph idx="1"/>
          </p:nvPr>
        </p:nvSpPr>
        <p:spPr>
          <a:xfrm>
            <a:off x="4555843" y="1690688"/>
            <a:ext cx="6104467" cy="4023360"/>
          </a:xfrm>
        </p:spPr>
        <p:txBody>
          <a:bodyPr>
            <a:normAutofit fontScale="32500" lnSpcReduction="20000"/>
          </a:bodyPr>
          <a:lstStyle/>
          <a:p>
            <a:r>
              <a:rPr lang="en-GB" sz="4000" dirty="0"/>
              <a:t>At 2:20 a.m. on April 15, 1912, the British ocean liner </a:t>
            </a:r>
            <a:r>
              <a:rPr lang="en-GB" sz="4000" b="1" dirty="0"/>
              <a:t>Titanic</a:t>
            </a:r>
            <a:r>
              <a:rPr lang="en-GB" sz="4000" dirty="0"/>
              <a:t> sank into the North Atlantic Ocean about 400 miles south of Newfoundland, Canada. The massive ship, which carried 2,200 passengers and crew, had struck an iceberg.</a:t>
            </a:r>
          </a:p>
          <a:p>
            <a:r>
              <a:rPr lang="en-IE" sz="4000" dirty="0"/>
              <a:t>As the ice bumped along its starboard side, it punched holes in the ships steel plates, flooding six compartments. In a little over 2 hours, the titanic filed with water and shattered as if it was hit by a hammer.</a:t>
            </a:r>
          </a:p>
          <a:p>
            <a:r>
              <a:rPr lang="en-GB" sz="4000" dirty="0"/>
              <a:t>Because of a shortage of lifeboats more than 1,500 people went down in the sinking ship or froze to death in the icy North Atlantic waters. Most of the 700 or so survivors were women and children. </a:t>
            </a:r>
          </a:p>
          <a:p>
            <a:r>
              <a:rPr lang="en-GB" sz="4000" dirty="0"/>
              <a:t>One hour and 20 minutes after </a:t>
            </a:r>
            <a:r>
              <a:rPr lang="en-GB" sz="4000" i="1" dirty="0"/>
              <a:t>Titanic</a:t>
            </a:r>
            <a:r>
              <a:rPr lang="en-GB" sz="4000" dirty="0"/>
              <a:t> went down, the Cunard liner </a:t>
            </a:r>
            <a:r>
              <a:rPr lang="en-GB" sz="4000" i="1" dirty="0"/>
              <a:t>Carpathia</a:t>
            </a:r>
            <a:r>
              <a:rPr lang="en-GB" sz="4000" dirty="0"/>
              <a:t> arrived. The survivors in the lifeboats were brought aboard, and a handful of others were pulled out of the water. It was later discovered that the Leyland liner </a:t>
            </a:r>
            <a:r>
              <a:rPr lang="en-GB" sz="4000" i="1" dirty="0"/>
              <a:t>Californian</a:t>
            </a:r>
            <a:r>
              <a:rPr lang="en-GB" sz="4000" dirty="0"/>
              <a:t> had been less than 20 miles away at the time of the accident but had failed to hear the </a:t>
            </a:r>
            <a:r>
              <a:rPr lang="en-GB" sz="4000" i="1" dirty="0"/>
              <a:t>Titanic</a:t>
            </a:r>
            <a:r>
              <a:rPr lang="en-GB" sz="4000" dirty="0"/>
              <a:t>‘s distress signals because its radio operator was off duty.</a:t>
            </a:r>
          </a:p>
          <a:p>
            <a:r>
              <a:rPr lang="en-GB" sz="4000" dirty="0"/>
              <a:t>Announcement of details of the tragedy led to outrage on both sides of the Atlantic. In the disaster’s aftermath, the first International Convention for Safety of Life at Sea was held in 1913. Rules were adopted requiring that every ship have lifeboat space for each person on board, and that lifeboat drills be held. </a:t>
            </a:r>
          </a:p>
          <a:p>
            <a:r>
              <a:rPr lang="en-GB" sz="4000" dirty="0"/>
              <a:t>On September 1, 1985, a joint U.S.-French expedition located the wreck of the </a:t>
            </a:r>
            <a:r>
              <a:rPr lang="en-GB" sz="4000" i="1" dirty="0"/>
              <a:t>Titanic</a:t>
            </a:r>
            <a:r>
              <a:rPr lang="en-GB" sz="4000" dirty="0"/>
              <a:t> lying on the ocean floor at a depth of about 13,000 feet. The ship was explored by manned and unmanned submersibles, which shed new light on the details of its sinking.</a:t>
            </a:r>
          </a:p>
          <a:p>
            <a:endParaRPr lang="en-IE" sz="1700" dirty="0"/>
          </a:p>
          <a:p>
            <a:endParaRPr lang="en-IE" dirty="0"/>
          </a:p>
        </p:txBody>
      </p:sp>
      <p:pic>
        <p:nvPicPr>
          <p:cNvPr id="5" name="Picture 4" descr="A picture containing table&#10;&#10;Description automatically generated">
            <a:extLst>
              <a:ext uri="{FF2B5EF4-FFF2-40B4-BE49-F238E27FC236}">
                <a16:creationId xmlns:a16="http://schemas.microsoft.com/office/drawing/2014/main" id="{647EA00E-B80C-4DC0-AFE4-30F4689FE6C5}"/>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038" r="20109" b="1"/>
          <a:stretch/>
        </p:blipFill>
        <p:spPr>
          <a:xfrm>
            <a:off x="1024128" y="2386051"/>
            <a:ext cx="3149870" cy="3448851"/>
          </a:xfrm>
          <a:prstGeom prst="rect">
            <a:avLst/>
          </a:prstGeom>
        </p:spPr>
      </p:pic>
    </p:spTree>
    <p:extLst>
      <p:ext uri="{BB962C8B-B14F-4D97-AF65-F5344CB8AC3E}">
        <p14:creationId xmlns:p14="http://schemas.microsoft.com/office/powerpoint/2010/main" val="352263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A4C67-D142-43F7-9095-986199317E15}"/>
              </a:ext>
            </a:extLst>
          </p:cNvPr>
          <p:cNvSpPr>
            <a:spLocks noGrp="1"/>
          </p:cNvSpPr>
          <p:nvPr>
            <p:ph type="title"/>
          </p:nvPr>
        </p:nvSpPr>
        <p:spPr>
          <a:xfrm>
            <a:off x="1024128" y="585216"/>
            <a:ext cx="6066818" cy="1499616"/>
          </a:xfrm>
        </p:spPr>
        <p:txBody>
          <a:bodyPr>
            <a:normAutofit/>
          </a:bodyPr>
          <a:lstStyle/>
          <a:p>
            <a:r>
              <a:rPr lang="en-IE" dirty="0"/>
              <a:t>Famous passengers</a:t>
            </a:r>
          </a:p>
        </p:txBody>
      </p:sp>
      <p:sp>
        <p:nvSpPr>
          <p:cNvPr id="3" name="Content Placeholder 2">
            <a:extLst>
              <a:ext uri="{FF2B5EF4-FFF2-40B4-BE49-F238E27FC236}">
                <a16:creationId xmlns:a16="http://schemas.microsoft.com/office/drawing/2014/main" id="{B85439D3-D4B1-41B7-9410-5CEC022B57AA}"/>
              </a:ext>
            </a:extLst>
          </p:cNvPr>
          <p:cNvSpPr>
            <a:spLocks noGrp="1"/>
          </p:cNvSpPr>
          <p:nvPr>
            <p:ph idx="1"/>
          </p:nvPr>
        </p:nvSpPr>
        <p:spPr>
          <a:xfrm>
            <a:off x="839303" y="2084832"/>
            <a:ext cx="6066818" cy="4023360"/>
          </a:xfrm>
        </p:spPr>
        <p:txBody>
          <a:bodyPr>
            <a:noAutofit/>
          </a:bodyPr>
          <a:lstStyle/>
          <a:p>
            <a:r>
              <a:rPr lang="en-US" sz="1600" dirty="0"/>
              <a:t>Margaret brown was born in 1867 and was a philanthropist and a activist who gained great deal of fame from the sinking of the Titanic after boarding lifeboats six she returned to the sinking ship to look for other survivors no one knows if there were any survivors left after but it was still worth it. And her nickname is the Unsinkable Molly Brown. Margaret Brown died in 1932.</a:t>
            </a:r>
          </a:p>
          <a:p>
            <a:r>
              <a:rPr lang="en-GB" sz="1600" dirty="0"/>
              <a:t>Lucy Christiana, Lady Duff-Gordon was a leading British fashion designer in the late 19th and early 20th centuries who worked under the professional name Lucile. She her husband and secretary all travelled as first class passengers on the Titanic. They all disembarked in lifeboat number 1 and survived the sinking.</a:t>
            </a:r>
          </a:p>
          <a:p>
            <a:r>
              <a:rPr lang="en-GB" sz="1600" dirty="0"/>
              <a:t>John Jacob Astor IV, was the richest man aboard the ship, when his body was recovered he had $2440 on him. </a:t>
            </a:r>
            <a:endParaRPr lang="en-US" sz="1600" dirty="0"/>
          </a:p>
        </p:txBody>
      </p:sp>
      <p:pic>
        <p:nvPicPr>
          <p:cNvPr id="6" name="Picture 5" descr="A person wearing a black hat&#10;&#10;Description automatically generated">
            <a:extLst>
              <a:ext uri="{FF2B5EF4-FFF2-40B4-BE49-F238E27FC236}">
                <a16:creationId xmlns:a16="http://schemas.microsoft.com/office/drawing/2014/main" id="{4BF3654F-F768-4A72-BD0B-35033A6571F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722809" y="3429000"/>
            <a:ext cx="2043009" cy="2628053"/>
          </a:xfrm>
          <a:prstGeom prst="rect">
            <a:avLst/>
          </a:prstGeom>
        </p:spPr>
      </p:pic>
      <p:pic>
        <p:nvPicPr>
          <p:cNvPr id="1026" name="Picture 2">
            <a:hlinkClick r:id="rId4"/>
            <a:extLst>
              <a:ext uri="{FF2B5EF4-FFF2-40B4-BE49-F238E27FC236}">
                <a16:creationId xmlns:a16="http://schemas.microsoft.com/office/drawing/2014/main" id="{7DD06969-093D-40A3-BB91-21C75FD3F7F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539819" y="585216"/>
            <a:ext cx="2628053" cy="262805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
            <a:extLst>
              <a:ext uri="{FF2B5EF4-FFF2-40B4-BE49-F238E27FC236}">
                <a16:creationId xmlns:a16="http://schemas.microsoft.com/office/drawing/2014/main" id="{B0EF0B1C-4106-4CFA-A5FE-87FF0EC03A30}"/>
              </a:ext>
            </a:extLst>
          </p:cNvPr>
          <p:cNvSpPr>
            <a:spLocks noChangeArrowheads="1"/>
          </p:cNvSpPr>
          <p:nvPr/>
        </p:nvSpPr>
        <p:spPr bwMode="auto">
          <a:xfrm>
            <a:off x="0" y="-1156394"/>
            <a:ext cx="2997615"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spcBef>
                <a:spcPct val="0"/>
              </a:spcBef>
              <a:spcAft>
                <a:spcPts val="600"/>
              </a:spcAft>
              <a:buClrTx/>
              <a:buSzTx/>
              <a:buFontTx/>
              <a:buNone/>
              <a:tabLst/>
            </a:pPr>
            <a:r>
              <a:rPr kumimoji="0" lang="en-US" altLang="en-US" sz="1000" b="1" i="0" u="none" strike="noStrike" cap="none" normalizeH="0" baseline="0" dirty="0">
                <a:ln>
                  <a:noFill/>
                </a:ln>
                <a:solidFill>
                  <a:srgbClr val="000099"/>
                </a:solidFill>
                <a:effectLst/>
                <a:latin typeface="Georgia" panose="02040502050405020303" pitchFamily="18" charset="0"/>
              </a:rPr>
              <a:t>  </a:t>
            </a:r>
            <a:r>
              <a:rPr kumimoji="0" lang="en-US" altLang="en-US" sz="18000" b="1" i="0" u="none" strike="noStrike" cap="none" normalizeH="0" baseline="0" dirty="0">
                <a:ln>
                  <a:noFill/>
                </a:ln>
                <a:solidFill>
                  <a:srgbClr val="000099"/>
                </a:solidFill>
                <a:effectLst/>
                <a:latin typeface="Georgia" panose="020405020504050203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49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1337</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Georgia</vt:lpstr>
      <vt:lpstr>Office Theme</vt:lpstr>
      <vt:lpstr>Titanic Project  by Jane</vt:lpstr>
      <vt:lpstr>This project covers the following topics:</vt:lpstr>
      <vt:lpstr>Design</vt:lpstr>
      <vt:lpstr>Construction</vt:lpstr>
      <vt:lpstr>Life onboard</vt:lpstr>
      <vt:lpstr>The Crew</vt:lpstr>
      <vt:lpstr>Icebergs</vt:lpstr>
      <vt:lpstr>The sinking </vt:lpstr>
      <vt:lpstr>Famous passengers</vt:lpstr>
      <vt:lpstr>  Thank you for watching, I hoped you enjoyed the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Titanic project by Jane</dc:title>
  <dc:creator>Michelle McDermott</dc:creator>
  <cp:lastModifiedBy>Michelle McDermott</cp:lastModifiedBy>
  <cp:revision>8</cp:revision>
  <dcterms:created xsi:type="dcterms:W3CDTF">2020-05-14T17:06:57Z</dcterms:created>
  <dcterms:modified xsi:type="dcterms:W3CDTF">2020-05-18T14:32:41Z</dcterms:modified>
</cp:coreProperties>
</file>